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65" r:id="rId3"/>
    <p:sldId id="264" r:id="rId4"/>
    <p:sldId id="263" r:id="rId5"/>
    <p:sldId id="261" r:id="rId6"/>
    <p:sldId id="262" r:id="rId7"/>
    <p:sldId id="266" r:id="rId8"/>
    <p:sldId id="267" r:id="rId9"/>
    <p:sldId id="256" r:id="rId10"/>
    <p:sldId id="268" r:id="rId11"/>
    <p:sldId id="269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5980" autoAdjust="0"/>
  </p:normalViewPr>
  <p:slideViewPr>
    <p:cSldViewPr snapToGrid="0">
      <p:cViewPr varScale="1">
        <p:scale>
          <a:sx n="39" d="100"/>
          <a:sy n="39" d="100"/>
        </p:scale>
        <p:origin x="23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D0E17-ECFB-4DF1-B03F-13928B28E9F7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17848-2244-40E4-981B-9DD0B24997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985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lumi.com/docs/intro/language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6738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Resolved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pulumi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webapp</a:t>
            </a:r>
            <a:endParaRPr lang="es-ES" dirty="0"/>
          </a:p>
          <a:p>
            <a:r>
              <a:rPr lang="es-ES" dirty="0"/>
              <a:t>https://github.com/pulumi/examples/tree/master/azure-ts-functions/javascript/HelloNode</a:t>
            </a:r>
          </a:p>
          <a:p>
            <a:endParaRPr lang="es-ES" dirty="0"/>
          </a:p>
          <a:p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thorugh</a:t>
            </a:r>
            <a:r>
              <a:rPr lang="es-ES" dirty="0"/>
              <a:t> portal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functionapp</a:t>
            </a:r>
            <a:r>
              <a:rPr lang="es-ES" dirty="0"/>
              <a:t> (</a:t>
            </a:r>
            <a:r>
              <a:rPr lang="es-ES" dirty="0" err="1"/>
              <a:t>azure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)</a:t>
            </a:r>
          </a:p>
          <a:p>
            <a:r>
              <a:rPr lang="es-ES" dirty="0"/>
              <a:t>https://learn.microsoft.com/en-us/azure/azure-functions/functions-integrate-store-unstructured-data-cosmosdb?tabs=javascript</a:t>
            </a:r>
          </a:p>
          <a:p>
            <a:endParaRPr lang="es-ES" dirty="0"/>
          </a:p>
          <a:p>
            <a:endParaRPr lang="es-ES" dirty="0"/>
          </a:p>
          <a:p>
            <a:endParaRPr lang="es-ES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PULUMI DEPLOYMENT:</a:t>
            </a:r>
          </a:p>
          <a:p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Sometimes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eventough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you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may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envs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set,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pulumi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has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problems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loging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in  </a:t>
            </a:r>
          </a:p>
          <a:p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pulumi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cloud-url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azblob://$AZURE_STORAGE_ACCOUNT_CONTAINER you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need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per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hand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Pulumi</a:t>
            </a:r>
            <a:r>
              <a:rPr lang="es-ES" dirty="0"/>
              <a:t> new-&gt; </a:t>
            </a:r>
            <a:r>
              <a:rPr lang="es-ES" dirty="0" err="1"/>
              <a:t>creates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pulumi</a:t>
            </a:r>
            <a:r>
              <a:rPr lang="es-ES" dirty="0"/>
              <a:t> Project (</a:t>
            </a:r>
            <a:r>
              <a:rPr lang="es-ES" dirty="0" err="1"/>
              <a:t>if</a:t>
            </a:r>
            <a:r>
              <a:rPr lang="es-ES" dirty="0"/>
              <a:t> you did </a:t>
            </a:r>
            <a:r>
              <a:rPr lang="es-ES" dirty="0" err="1"/>
              <a:t>not</a:t>
            </a:r>
            <a:r>
              <a:rPr lang="es-ES" dirty="0"/>
              <a:t> créate per </a:t>
            </a:r>
            <a:r>
              <a:rPr lang="es-ES" dirty="0" err="1"/>
              <a:t>hand</a:t>
            </a:r>
            <a:r>
              <a:rPr lang="es-ES" dirty="0"/>
              <a:t>)</a:t>
            </a:r>
          </a:p>
          <a:p>
            <a:r>
              <a:rPr lang="es-ES" dirty="0" err="1">
                <a:effectLst/>
                <a:latin typeface="ui-monospace"/>
              </a:rPr>
              <a:t>pulumi</a:t>
            </a:r>
            <a:r>
              <a:rPr lang="es-ES" dirty="0">
                <a:effectLst/>
                <a:latin typeface="ui-monospace"/>
              </a:rPr>
              <a:t> </a:t>
            </a:r>
            <a:r>
              <a:rPr lang="es-ES" dirty="0" err="1">
                <a:effectLst/>
                <a:latin typeface="ui-monospace"/>
              </a:rPr>
              <a:t>login</a:t>
            </a:r>
            <a:r>
              <a:rPr lang="es-ES" dirty="0">
                <a:effectLst/>
                <a:latin typeface="ui-monospace"/>
              </a:rPr>
              <a:t> --</a:t>
            </a:r>
            <a:r>
              <a:rPr lang="es-ES" dirty="0" err="1">
                <a:effectLst/>
                <a:latin typeface="ui-monospace"/>
              </a:rPr>
              <a:t>cloud-url</a:t>
            </a:r>
            <a:r>
              <a:rPr lang="es-ES" dirty="0">
                <a:effectLst/>
                <a:latin typeface="ui-monospace"/>
              </a:rPr>
              <a:t> azblob://$AZURE_STORAGE_ACCOUNT_CONTAINER</a:t>
            </a:r>
          </a:p>
          <a:p>
            <a:r>
              <a:rPr lang="es-ES" dirty="0" err="1">
                <a:effectLst/>
                <a:latin typeface="ui-monospace"/>
              </a:rPr>
              <a:t>pulumi</a:t>
            </a:r>
            <a:r>
              <a:rPr lang="es-ES" dirty="0">
                <a:effectLst/>
                <a:latin typeface="ui-monospace"/>
              </a:rPr>
              <a:t> </a:t>
            </a:r>
            <a:r>
              <a:rPr lang="es-ES" dirty="0" err="1">
                <a:effectLst/>
                <a:latin typeface="ui-monospace"/>
              </a:rPr>
              <a:t>stack</a:t>
            </a:r>
            <a:r>
              <a:rPr lang="es-ES" dirty="0">
                <a:effectLst/>
                <a:latin typeface="ui-monospace"/>
              </a:rPr>
              <a:t> </a:t>
            </a:r>
            <a:r>
              <a:rPr lang="es-ES" dirty="0" err="1">
                <a:effectLst/>
                <a:latin typeface="ui-monospace"/>
              </a:rPr>
              <a:t>select</a:t>
            </a:r>
            <a:r>
              <a:rPr lang="es-ES" dirty="0">
                <a:effectLst/>
                <a:latin typeface="ui-monospace"/>
              </a:rPr>
              <a:t> $STACK_NAME -c </a:t>
            </a:r>
          </a:p>
          <a:p>
            <a:r>
              <a:rPr lang="es-ES" dirty="0" err="1">
                <a:effectLst/>
                <a:latin typeface="ui-monospace"/>
              </a:rPr>
              <a:t>pulumi</a:t>
            </a:r>
            <a:r>
              <a:rPr lang="es-ES" dirty="0">
                <a:effectLst/>
                <a:latin typeface="ui-monospace"/>
              </a:rPr>
              <a:t> </a:t>
            </a:r>
            <a:r>
              <a:rPr lang="es-ES" dirty="0" err="1">
                <a:effectLst/>
                <a:latin typeface="ui-monospace"/>
              </a:rPr>
              <a:t>preview</a:t>
            </a:r>
            <a:r>
              <a:rPr lang="es-ES" dirty="0">
                <a:effectLst/>
                <a:latin typeface="ui-monospace"/>
              </a:rPr>
              <a:t> --</a:t>
            </a:r>
            <a:r>
              <a:rPr lang="es-ES" dirty="0" err="1">
                <a:effectLst/>
                <a:latin typeface="ui-monospace"/>
              </a:rPr>
              <a:t>diff</a:t>
            </a:r>
            <a:r>
              <a:rPr lang="es-ES" dirty="0">
                <a:effectLst/>
                <a:latin typeface="ui-monospace"/>
              </a:rPr>
              <a:t> --</a:t>
            </a:r>
            <a:r>
              <a:rPr lang="es-ES" dirty="0" err="1">
                <a:effectLst/>
                <a:latin typeface="ui-monospace"/>
              </a:rPr>
              <a:t>suppress</a:t>
            </a:r>
            <a:r>
              <a:rPr lang="es-ES" dirty="0">
                <a:effectLst/>
                <a:latin typeface="ui-monospace"/>
              </a:rPr>
              <a:t>-outputs --</a:t>
            </a:r>
            <a:r>
              <a:rPr lang="es-ES" dirty="0" err="1">
                <a:effectLst/>
                <a:latin typeface="ui-monospace"/>
              </a:rPr>
              <a:t>config</a:t>
            </a:r>
            <a:r>
              <a:rPr lang="es-ES" dirty="0">
                <a:effectLst/>
                <a:latin typeface="ui-monospace"/>
              </a:rPr>
              <a:t>-file </a:t>
            </a:r>
            <a:r>
              <a:rPr lang="es-ES" dirty="0" err="1">
                <a:effectLst/>
                <a:latin typeface="ui-monospace"/>
              </a:rPr>
              <a:t>config_files</a:t>
            </a:r>
            <a:r>
              <a:rPr lang="es-ES" dirty="0">
                <a:effectLst/>
                <a:latin typeface="ui-monospace"/>
              </a:rPr>
              <a:t>/</a:t>
            </a:r>
            <a:r>
              <a:rPr lang="es-ES" dirty="0" err="1">
                <a:effectLst/>
                <a:latin typeface="ui-monospace"/>
              </a:rPr>
              <a:t>config.yaml</a:t>
            </a:r>
            <a:endParaRPr lang="es-ES" dirty="0">
              <a:effectLst/>
              <a:latin typeface="ui-monospace"/>
            </a:endParaRPr>
          </a:p>
          <a:p>
            <a:r>
              <a:rPr lang="en-US" b="0" i="0" dirty="0" err="1">
                <a:solidFill>
                  <a:srgbClr val="A5D6FF"/>
                </a:solidFill>
                <a:effectLst/>
                <a:latin typeface="ui-monospace"/>
              </a:rPr>
              <a:t>pulumi</a:t>
            </a:r>
            <a:r>
              <a:rPr lang="en-US" b="0" i="0" dirty="0">
                <a:solidFill>
                  <a:srgbClr val="A5D6FF"/>
                </a:solidFill>
                <a:effectLst/>
                <a:latin typeface="ui-monospace"/>
              </a:rPr>
              <a:t> up -f -y --config-file </a:t>
            </a:r>
            <a:r>
              <a:rPr lang="en-US" b="0" i="0" dirty="0" err="1">
                <a:solidFill>
                  <a:srgbClr val="A5D6FF"/>
                </a:solidFill>
                <a:effectLst/>
                <a:latin typeface="ui-monospace"/>
              </a:rPr>
              <a:t>config_files</a:t>
            </a:r>
            <a:r>
              <a:rPr lang="en-US" b="0" i="0" dirty="0">
                <a:solidFill>
                  <a:srgbClr val="A5D6FF"/>
                </a:solidFill>
                <a:effectLst/>
                <a:latin typeface="ui-monospace"/>
              </a:rPr>
              <a:t>/</a:t>
            </a:r>
            <a:r>
              <a:rPr lang="en-US" b="0" i="0" dirty="0" err="1">
                <a:solidFill>
                  <a:srgbClr val="A5D6FF"/>
                </a:solidFill>
                <a:effectLst/>
                <a:latin typeface="ui-monospace"/>
              </a:rPr>
              <a:t>config.yaml</a:t>
            </a:r>
            <a:endParaRPr lang="es-ES" dirty="0">
              <a:effectLst/>
              <a:latin typeface="ui-monospace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41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managing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provisioning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manual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4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Source</a:t>
            </a:r>
            <a:r>
              <a:rPr lang="es-ES" dirty="0"/>
              <a:t>: https://www.redhat.com/en/topics/automation/what-is-infrastructure-as-code-iac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361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Imperative requieres more scripting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knowleadge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provisioning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you control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accomplish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infrastrcuture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ideal when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optimize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specidfic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  <a:p>
            <a:pPr marL="0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Chakkenge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les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idempotent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predefined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can lead to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depending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Declarative</a:t>
            </a:r>
          </a:p>
          <a:p>
            <a:pPr marL="0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idempotent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repeatable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you Will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you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individual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provisioning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fixes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updates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that can be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handled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simple CLI</a:t>
            </a:r>
          </a:p>
          <a:p>
            <a:pPr marL="0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 you 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 a declarative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</a:p>
          <a:p>
            <a:pPr marL="171450" indent="-171450"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imperative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requiere you to figure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should be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https://www.copado.com/devops-hub/blog/declarative-vs-imperative-programming-for-infrastructure-as-code-iac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052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23927"/>
                </a:solidFill>
                <a:effectLst/>
                <a:latin typeface="Inter"/>
              </a:rPr>
              <a:t>Pulumi</a:t>
            </a:r>
            <a:r>
              <a:rPr lang="en-US" b="0" i="0" dirty="0">
                <a:solidFill>
                  <a:srgbClr val="023927"/>
                </a:solidFill>
                <a:effectLst/>
                <a:latin typeface="Inter"/>
              </a:rPr>
              <a:t> uses </a:t>
            </a:r>
            <a:r>
              <a:rPr lang="en-US" b="0" i="0" u="none" strike="noStrike" dirty="0">
                <a:effectLst/>
                <a:latin typeface="Inter"/>
                <a:hlinkClick r:id="rId3"/>
              </a:rPr>
              <a:t>general purpose languages</a:t>
            </a:r>
            <a:r>
              <a:rPr lang="en-US" b="0" i="0" dirty="0">
                <a:solidFill>
                  <a:srgbClr val="023927"/>
                </a:solidFill>
                <a:effectLst/>
                <a:latin typeface="Inter"/>
              </a:rPr>
              <a:t> to describe the desired infrastructure state. You are allowed to use any construct that the programming language supports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23927"/>
              </a:solidFill>
              <a:effectLst/>
              <a:latin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23927"/>
                </a:solidFill>
                <a:effectLst/>
                <a:latin typeface="Inter"/>
              </a:rPr>
              <a:t>Others use proprietary domain specific languages, an example is terraform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263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Stacks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: https://www.pulumi.com/docs/concepts/stack/</a:t>
            </a:r>
          </a:p>
          <a:p>
            <a:endParaRPr lang="es-ES" dirty="0"/>
          </a:p>
          <a:p>
            <a:r>
              <a:rPr lang="es-ES" dirty="0" err="1"/>
              <a:t>Stacks</a:t>
            </a:r>
            <a:r>
              <a:rPr lang="es-ES" dirty="0"/>
              <a:t> </a:t>
            </a:r>
            <a:r>
              <a:rPr lang="es-ES" dirty="0" err="1"/>
              <a:t>arquitecture</a:t>
            </a:r>
            <a:r>
              <a:rPr lang="es-ES" dirty="0"/>
              <a:t> </a:t>
            </a:r>
            <a:r>
              <a:rPr lang="es-ES" dirty="0" err="1"/>
              <a:t>monolithic</a:t>
            </a:r>
            <a:r>
              <a:rPr lang="es-ES" dirty="0"/>
              <a:t> and </a:t>
            </a:r>
            <a:r>
              <a:rPr lang="es-ES" dirty="0" err="1"/>
              <a:t>micro-stacks</a:t>
            </a:r>
            <a:r>
              <a:rPr lang="es-ES" dirty="0"/>
              <a:t>: https://www.pulumi.com/docs/using-pulumi/organizing-projects-stacks/#organizing-your-project-code</a:t>
            </a:r>
          </a:p>
          <a:p>
            <a:r>
              <a:rPr lang="es-ES" dirty="0" err="1"/>
              <a:t>Analog</a:t>
            </a:r>
            <a:r>
              <a:rPr lang="es-ES" dirty="0"/>
              <a:t> to </a:t>
            </a:r>
            <a:r>
              <a:rPr lang="es-ES" dirty="0" err="1"/>
              <a:t>monolithic</a:t>
            </a:r>
            <a:r>
              <a:rPr lang="es-ES" dirty="0"/>
              <a:t> </a:t>
            </a:r>
            <a:r>
              <a:rPr lang="es-ES" dirty="0" err="1"/>
              <a:t>programs</a:t>
            </a:r>
            <a:r>
              <a:rPr lang="es-ES" dirty="0"/>
              <a:t> vs </a:t>
            </a:r>
            <a:r>
              <a:rPr lang="es-ES" dirty="0" err="1"/>
              <a:t>micro-services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programms</a:t>
            </a:r>
            <a:r>
              <a:rPr lang="es-ES" dirty="0"/>
              <a:t>, you can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organize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infrastructure</a:t>
            </a:r>
            <a:r>
              <a:rPr lang="es-ES" dirty="0"/>
              <a:t> in </a:t>
            </a:r>
            <a:r>
              <a:rPr lang="es-ES" dirty="0" err="1"/>
              <a:t>microstacks</a:t>
            </a:r>
            <a:r>
              <a:rPr lang="es-ES" dirty="0"/>
              <a:t> </a:t>
            </a:r>
            <a:r>
              <a:rPr lang="es-ES" dirty="0" err="1"/>
              <a:t>organizing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security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frequence</a:t>
            </a:r>
            <a:r>
              <a:rPr lang="es-ES" dirty="0"/>
              <a:t> in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deployment</a:t>
            </a:r>
            <a:endParaRPr lang="es-ES" dirty="0"/>
          </a:p>
          <a:p>
            <a:r>
              <a:rPr lang="es-E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20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https://www.pulumi.com/docs/concepts/state/#managing-state-backend-options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Pulumi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Cloud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managed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Good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full control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infrasttrucutre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Pulumi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comprised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internet-accesible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webapplications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a REST API.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31314"/>
                </a:solidFill>
                <a:effectLst/>
                <a:latin typeface="Inter"/>
              </a:rPr>
              <a:t>The </a:t>
            </a:r>
            <a:r>
              <a:rPr lang="en-US" b="0" i="0" dirty="0" err="1">
                <a:solidFill>
                  <a:srgbClr val="131314"/>
                </a:solidFill>
                <a:effectLst/>
                <a:latin typeface="Inter"/>
              </a:rPr>
              <a:t>Pulumi</a:t>
            </a:r>
            <a:r>
              <a:rPr lang="en-US" b="0" i="0" dirty="0">
                <a:solidFill>
                  <a:srgbClr val="131314"/>
                </a:solidFill>
                <a:effectLst/>
                <a:latin typeface="Inter"/>
              </a:rPr>
              <a:t> Cloud doesn’t ever acquire your cloud credentials,  and does not communicate with your cloud provider directly. Instead, the CLI itself coordinates with both the </a:t>
            </a:r>
            <a:r>
              <a:rPr lang="en-US" b="0" i="0" dirty="0" err="1">
                <a:solidFill>
                  <a:srgbClr val="131314"/>
                </a:solidFill>
                <a:effectLst/>
                <a:latin typeface="Inter"/>
              </a:rPr>
              <a:t>Pulumi</a:t>
            </a:r>
            <a:r>
              <a:rPr lang="en-US" b="0" i="0" dirty="0">
                <a:solidFill>
                  <a:srgbClr val="131314"/>
                </a:solidFill>
                <a:effectLst/>
                <a:latin typeface="Inter"/>
              </a:rPr>
              <a:t> Cloud’s API and your cloud provider’s API directly.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31314"/>
              </a:solidFill>
              <a:effectLst/>
              <a:latin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31314"/>
                </a:solidFill>
                <a:effectLst/>
                <a:latin typeface="Inter"/>
              </a:rPr>
              <a:t>The filesystem and cloud storage backends allow you to store state locally on your machine or remotely within a cloud object store. For self-managed backends, state management including backup, sharing, and team access synchronization is custom and implemented manually.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2836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Preparation</a:t>
            </a:r>
            <a:endParaRPr lang="es-ES" dirty="0"/>
          </a:p>
          <a:p>
            <a:r>
              <a:rPr lang="es-ES" dirty="0"/>
              <a:t>Access to </a:t>
            </a:r>
            <a:r>
              <a:rPr lang="es-ES" dirty="0" err="1"/>
              <a:t>azure</a:t>
            </a:r>
            <a:r>
              <a:rPr lang="es-ES" dirty="0"/>
              <a:t>: https://confluence.itk-engineering.de/pages/viewpage.action?spaceKey=CPT&amp;title=Cloud+FAQ#expand-HowdoIgetaccesstoourAzureTrainingSandbox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53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Access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through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Azure CLI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</a:t>
            </a:r>
            <a:endParaRPr lang="es-ES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subscription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do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know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default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account set --subscription=&lt;id&gt;</a:t>
            </a:r>
            <a:endParaRPr lang="es-ES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account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</a:t>
            </a:r>
            <a:endParaRPr lang="es-ES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sas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token: https://learn.microsoft.com/en-us/cli/azure/storage/account?view=azure-cli-latest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container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generate-sas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account-name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$AZURE_STORAGE_ACCOUNT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$AZURE_STORAGE_ACCOUNT_CONTAINER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permissions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$PERMISSION_FLAGS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expiry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$EXPIRY_DATE_UTC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s-E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subscription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$SUBSCRIPTION_ID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-o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tsv</a:t>
            </a:r>
            <a:endParaRPr lang="es-ES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now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: 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az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storage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container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generate-sas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--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account-name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gam1bestorageaccount --as-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user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--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auth-mode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login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--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expiry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2023-06-14T10:55Z --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name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pulumi-states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--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permissions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cdlrw</a:t>
            </a:r>
            <a:endParaRPr lang="es-ES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$EXPIRY_DATE_UTC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=2023-06-14T10:55Z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$PERMISSION_FLAGS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cdlrw</a:t>
            </a:r>
            <a:endParaRPr lang="es-E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ES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17848-2244-40E4-981B-9DD0B24997A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48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9B65F-8102-0CD9-8408-1326805A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E4982E-F161-3694-B0E4-9790387E2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FF9E92-656E-EC8E-56F8-4A6A02EE6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C2CBFD-94B5-5F67-3611-1C55A9F1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8A7622-D2BC-0F57-6A0E-33B962AD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80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CD4001-F313-C882-723A-0470FEED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3659B0-F152-1CDC-C12A-2129ACB56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032F50-4F76-5357-71AC-741EF4C8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80F94B-EA1C-9C03-3559-0E590BA5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24EE97-BF46-694F-14A3-9431E1AF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553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AE8B68-AE04-4052-3BCA-A42615DED0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D53E94-68D9-1606-5D3A-EB821C5C6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8130A3-C85A-DB2F-A5C9-22E65A5F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1757E5-5078-517F-14BF-F7446983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73EDF2-3B79-91BF-3409-F8D658C0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435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AEBE5-3392-2A59-5611-44A66B30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2294F8-0EB9-F17D-217E-248E2DF4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0F4088-A0BF-1ACB-1258-74C5B40E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5805AA-2AA4-87BF-3A25-9E36338A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068F90-47EC-0A3A-5C4D-1F3B1F20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021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873BA-B4CB-3602-E830-3048C466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2C05CA-407E-EB55-6972-40E44D79B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B5505A-818C-AFA0-0237-04ED8AD6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C55C0D-2790-D2DF-E69B-498D56D5A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06D197-6EAC-8326-D26E-98C67D75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916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FADC7-E3CC-894F-C920-8684C1F8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2510B4-B531-6F10-A760-ED78BC8FA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DB64B3-91FE-3830-7341-7CF3B59D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4003A2-847E-9596-3D16-D7FF50591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1DE20D-2E80-BDD6-6A34-B76C0F83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682619-7A67-8E77-677D-2AC803E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12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40844-3BEA-72F3-241B-3A6E31F6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BF296F-0A0E-2AE4-B587-76BB41849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CF3D57-C325-62E7-D217-39891E32D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BB1C80-2D04-A543-DFE4-7C58EBA81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F4626B-E459-19D2-8C42-D642A10F3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32911F-2E09-EA44-9069-170D11C2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9675CC-3745-AAE9-CBE3-B4B1CD58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9B19434-AE15-46C3-5C7D-5A184097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27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0DE32-6483-B7DE-63A5-33F3536F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1BA89D-3B23-F514-F19F-92052BA59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E0B948-1E6E-0E12-E67F-F73090AF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CF5A7A-F43B-3504-7243-0E73576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28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D424CA-3302-4CC6-CB86-480F668F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242D38-7D1A-52F0-EA1D-C2B78893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4C44B8-B020-E01F-5206-36EA8923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86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07EC1-3176-646B-DC96-AA4A7CC9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DCBF80-263F-24F1-D4C2-2369A5BB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652CF9-E224-D655-1BDE-C5B2B0654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E207E7-83DE-DE58-3C39-5386DD2FF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6FF840-68F7-A1D5-E34C-498D4DC8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E7C9C4-E372-1724-DBE8-43F6722D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27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9947A-B9CE-D7F9-FD10-710452CEF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65F154-792E-D739-8CCC-D0F557E94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6CEF78-3B98-6CCA-C9F9-8F31F510F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2F8064-A00F-AF82-8DD9-9A8F76AF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12/06/2023 Cloud Curriculum Maria Pelaez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C55325-802B-24A2-1239-80DD39E6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E2E8ED-A8A7-AEBC-A6E8-D19E14E3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96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3B0320B-8F97-4D46-F834-9E139487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E06A6F-E844-86A4-A1FB-3838CCB12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0B4837-AC56-28BC-40A3-5B4AA86F4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12/06/2023 Cloud Curriculum Maria Pelaez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31AFB2-C04A-F3E1-B170-C4A5EE80D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Cloud Curriculum Maria Pelaez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AEBC2E-CD53-E030-649B-5C6159034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D36EB-5B3D-4416-8D2D-A9279ECE7E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5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-kcALmA0WCE?utm_source=unsplash&amp;utm_medium=referral&amp;utm_content=creditCopyText" TargetMode="External"/><Relationship Id="rId4" Type="http://schemas.openxmlformats.org/officeDocument/2006/relationships/hyperlink" Target="https://unsplash.com/@norevisions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arn.microsoft.com/en-us/cli/azure/storage/account?view=azure-cli-latest" TargetMode="External"/><Relationship Id="rId4" Type="http://schemas.openxmlformats.org/officeDocument/2006/relationships/hyperlink" Target="https://www.pulumi.com/docs/get-started/instal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neu4T59mTcY?utm_source=unsplash&amp;utm_medium=referral&amp;utm_content=creditCopyText" TargetMode="External"/><Relationship Id="rId4" Type="http://schemas.openxmlformats.org/officeDocument/2006/relationships/hyperlink" Target="https://unsplash.com/@moniqa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www.vcloudnine.de/moving-a-small-on-prem-environment-to-azure-o365-part-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CD9C319-51C4-4B3F-AEB3-47BB3616F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94A6B6-F152-BA58-E3C7-E700E4C9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933" y="365125"/>
            <a:ext cx="3952071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your recipe for infrastructure</a:t>
            </a:r>
          </a:p>
        </p:txBody>
      </p:sp>
      <p:pic>
        <p:nvPicPr>
          <p:cNvPr id="15" name="Imagen 14" descr="Comida encima de una parrilla&#10;&#10;Descripción generada automáticamente con confianza media">
            <a:extLst>
              <a:ext uri="{FF2B5EF4-FFF2-40B4-BE49-F238E27FC236}">
                <a16:creationId xmlns:a16="http://schemas.microsoft.com/office/drawing/2014/main" id="{659CC92C-60DE-8360-6A66-203F64CA3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r="19423"/>
          <a:stretch/>
        </p:blipFill>
        <p:spPr>
          <a:xfrm>
            <a:off x="20" y="10"/>
            <a:ext cx="7188573" cy="685799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36BDC18-8E1E-1E83-A05C-C201001BCA6B}"/>
              </a:ext>
            </a:extLst>
          </p:cNvPr>
          <p:cNvSpPr txBox="1"/>
          <p:nvPr/>
        </p:nvSpPr>
        <p:spPr>
          <a:xfrm>
            <a:off x="4958758" y="0"/>
            <a:ext cx="2229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by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Revisions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Marcador de fecha 37">
            <a:extLst>
              <a:ext uri="{FF2B5EF4-FFF2-40B4-BE49-F238E27FC236}">
                <a16:creationId xmlns:a16="http://schemas.microsoft.com/office/drawing/2014/main" id="{32F001E2-94B2-F805-BF64-B6AE9D1DB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437586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29247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ersona, hombre, parado, vistiendo&#10;&#10;Descripción generada automáticamente">
            <a:extLst>
              <a:ext uri="{FF2B5EF4-FFF2-40B4-BE49-F238E27FC236}">
                <a16:creationId xmlns:a16="http://schemas.microsoft.com/office/drawing/2014/main" id="{2BD0C9B3-947C-E716-6EC2-E458CB791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8" b="16862"/>
          <a:stretch/>
        </p:blipFill>
        <p:spPr>
          <a:xfrm>
            <a:off x="1" y="10"/>
            <a:ext cx="12191999" cy="6857990"/>
          </a:xfrm>
          <a:prstGeom prst="rect">
            <a:avLst/>
          </a:prstGeom>
          <a:ln>
            <a:solidFill>
              <a:srgbClr val="5A564E"/>
            </a:solidFill>
          </a:ln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52E5F35-6FE4-19CB-D095-168D297779F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es-E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19ECC6B7-99B5-3AE3-F779-BFC26A53BAE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Pulumi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nstall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Pulumi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remote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portal in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es-E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Region: West Europe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Performance: Standard (general-purpose v2 account)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Redundancy: LRS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your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sas_token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documented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here</a:t>
            </a:r>
            <a:endParaRPr lang="en-US" sz="2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fecha 8">
            <a:extLst>
              <a:ext uri="{FF2B5EF4-FFF2-40B4-BE49-F238E27FC236}">
                <a16:creationId xmlns:a16="http://schemas.microsoft.com/office/drawing/2014/main" id="{D06011AA-928D-FBFC-233F-BE4BC115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67130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351572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ersona, hombre, parado, vistiendo&#10;&#10;Descripción generada automáticamente">
            <a:extLst>
              <a:ext uri="{FF2B5EF4-FFF2-40B4-BE49-F238E27FC236}">
                <a16:creationId xmlns:a16="http://schemas.microsoft.com/office/drawing/2014/main" id="{2BD0C9B3-947C-E716-6EC2-E458CB791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8" b="16862"/>
          <a:stretch/>
        </p:blipFill>
        <p:spPr>
          <a:xfrm>
            <a:off x="1" y="10"/>
            <a:ext cx="12191999" cy="6857990"/>
          </a:xfrm>
          <a:prstGeom prst="rect">
            <a:avLst/>
          </a:prstGeom>
          <a:ln>
            <a:solidFill>
              <a:srgbClr val="5A564E"/>
            </a:solidFill>
          </a:ln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52E5F35-6FE4-19CB-D095-168D297779F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Pulumi</a:t>
            </a:r>
            <a:r>
              <a:rPr lang="es-E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19ECC6B7-99B5-3AE3-F779-BFC26A53BAE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 new repository on your private GitHub account</a:t>
            </a:r>
          </a:p>
          <a:p>
            <a:pPr marL="0" indent="0" algn="l">
              <a:buNone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new typescript project</a:t>
            </a:r>
          </a:p>
          <a:p>
            <a:pPr marL="0" indent="0" algn="l">
              <a:buNone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pulumi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configs (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pulumi.yaml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config_file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algn="l">
              <a:buNone/>
            </a:pPr>
            <a:r>
              <a:rPr lang="en-US" sz="2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 the creation of the following resources in the language of your choice:</a:t>
            </a:r>
          </a:p>
          <a:p>
            <a:pPr marL="457200" lvl="1" indent="0" algn="l">
              <a:buNone/>
            </a:pPr>
            <a:r>
              <a:rPr lang="en-US" sz="2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Http triggered Function App that saves POST 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r>
              <a:rPr lang="en-US" sz="2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parameter in a Cosmos DB</a:t>
            </a:r>
            <a:endParaRPr lang="es-ES" sz="2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8">
            <a:extLst>
              <a:ext uri="{FF2B5EF4-FFF2-40B4-BE49-F238E27FC236}">
                <a16:creationId xmlns:a16="http://schemas.microsoft.com/office/drawing/2014/main" id="{065FE805-4589-01FA-E308-E64DD3DF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67130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395993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B32D8-7D0E-42C6-1F58-A144D2E1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674B31-B31C-5688-9263-7935B272B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Declarative vs Imperative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Pulumi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648570-1D80-35E8-9A3B-AB74E40B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437586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197443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94A6B6-F152-BA58-E3C7-E700E4C9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225" y="874802"/>
            <a:ext cx="4110891" cy="5108396"/>
          </a:xfrm>
        </p:spPr>
        <p:txBody>
          <a:bodyPr>
            <a:no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5" name="Imagen 4" descr="Una taza de cafe&#10;&#10;Descripción generada automáticamente">
            <a:extLst>
              <a:ext uri="{FF2B5EF4-FFF2-40B4-BE49-F238E27FC236}">
                <a16:creationId xmlns:a16="http://schemas.microsoft.com/office/drawing/2014/main" id="{19164A08-3CA5-BD4B-4643-3A5D15E5A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2" b="11182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FD4EA19-AF9F-923E-8824-E75A05D74654}"/>
              </a:ext>
            </a:extLst>
          </p:cNvPr>
          <p:cNvSpPr txBox="1"/>
          <p:nvPr/>
        </p:nvSpPr>
        <p:spPr>
          <a:xfrm>
            <a:off x="4296792" y="0"/>
            <a:ext cx="2639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by </a:t>
            </a:r>
            <a:r>
              <a:rPr lang="pl-P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Monika Grabkowska</a:t>
            </a:r>
            <a:r>
              <a:rPr lang="pl-P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pl-P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pl-P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BF013F-F7C8-C324-DC31-BDE03F2B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80008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399953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AD431-6BEA-5CDA-26D6-2DDDA600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608904-C90A-A5BA-2A41-84F1BA5CA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 Reduce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errors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repetable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control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39B1FE-EBF6-01DD-04B4-D508A3B8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95918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13529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6F5DD-2EA8-D057-7F91-5E41FACD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Declarative vs imperative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B2C1A6-9651-603F-B536-D98B263E4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Declarative: WHAT</a:t>
            </a: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You define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desired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keeps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Imperative: HOW</a:t>
            </a: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You define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needed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desired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to be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executed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A9C089-836F-5CE6-73B4-F0037AFB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24707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159676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06C843-F84F-DE51-B582-C3F522B0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3741"/>
            <a:ext cx="3785554" cy="2199341"/>
          </a:xfrm>
        </p:spPr>
        <p:txBody>
          <a:bodyPr anchor="b">
            <a:norm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PULUMI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F112C0-7D9E-6622-65D9-5B8057746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82260"/>
            <a:ext cx="5498207" cy="314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Uses general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Uses declarative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Flexible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host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1900" dirty="0"/>
          </a:p>
        </p:txBody>
      </p:sp>
      <p:pic>
        <p:nvPicPr>
          <p:cNvPr id="7" name="Imagen 6" descr="Imagen que contiene luz&#10;&#10;Descripción generada automáticamente">
            <a:extLst>
              <a:ext uri="{FF2B5EF4-FFF2-40B4-BE49-F238E27FC236}">
                <a16:creationId xmlns:a16="http://schemas.microsoft.com/office/drawing/2014/main" id="{72B76A19-1368-79E7-94F4-C54665E9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05" y="1048047"/>
            <a:ext cx="4761905" cy="4761905"/>
          </a:xfrm>
          <a:prstGeom prst="rect">
            <a:avLst/>
          </a:prstGeom>
        </p:spPr>
      </p:pic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57A79E69-2187-081A-083F-F6E6D78E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67130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171071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3073D-D2F3-870A-51C2-A24246CF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stacks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761294-2BCC-E45E-5851-A29790B8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are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collective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time</a:t>
            </a:r>
          </a:p>
          <a:p>
            <a:pPr marL="0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isolated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independently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configurable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pulumi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Stacks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to denote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fecha 8">
            <a:extLst>
              <a:ext uri="{FF2B5EF4-FFF2-40B4-BE49-F238E27FC236}">
                <a16:creationId xmlns:a16="http://schemas.microsoft.com/office/drawing/2014/main" id="{A0EB8CE2-22D9-CAFE-E508-4A3C05E2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67130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412498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3073D-D2F3-870A-51C2-A24246CF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C5BA84D-70E1-355F-8CF1-4A4D135AA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809524" cy="3809524"/>
          </a:xfrm>
          <a:prstGeom prst="rect">
            <a:avLst/>
          </a:prstGeom>
        </p:spPr>
      </p:pic>
      <p:pic>
        <p:nvPicPr>
          <p:cNvPr id="9" name="Gráfico 8" descr="Nube contorno">
            <a:extLst>
              <a:ext uri="{FF2B5EF4-FFF2-40B4-BE49-F238E27FC236}">
                <a16:creationId xmlns:a16="http://schemas.microsoft.com/office/drawing/2014/main" id="{83A2F349-CB67-469D-6339-E28A40CE9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6383" y="1690688"/>
            <a:ext cx="3809523" cy="3809523"/>
          </a:xfrm>
          <a:prstGeom prst="rect">
            <a:avLst/>
          </a:prstGeom>
        </p:spPr>
      </p:pic>
      <p:pic>
        <p:nvPicPr>
          <p:cNvPr id="10" name="Picture 9" descr="Moving a small on-prem environment to Azure/ O365 – Part 2 | vcloudnine.de">
            <a:extLst>
              <a:ext uri="{FF2B5EF4-FFF2-40B4-BE49-F238E27FC236}">
                <a16:creationId xmlns:a16="http://schemas.microsoft.com/office/drawing/2014/main" id="{BDB5E9E1-B9F3-3411-6B93-86B6E8A1B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9904" y="3767022"/>
            <a:ext cx="880042" cy="3733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028F96-4F70-A293-E9C8-1B29E24A3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7198" y="3291746"/>
            <a:ext cx="909980" cy="950552"/>
          </a:xfrm>
          <a:prstGeom prst="rect">
            <a:avLst/>
          </a:prstGeom>
        </p:spPr>
      </p:pic>
      <p:sp>
        <p:nvSpPr>
          <p:cNvPr id="17" name="Marcador de fecha 8">
            <a:extLst>
              <a:ext uri="{FF2B5EF4-FFF2-40B4-BE49-F238E27FC236}">
                <a16:creationId xmlns:a16="http://schemas.microsoft.com/office/drawing/2014/main" id="{9AA6A968-4A70-A166-769B-11A8FE67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67130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91294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persona, hombre, parado, vistiendo&#10;&#10;Descripción generada automáticamente">
            <a:extLst>
              <a:ext uri="{FF2B5EF4-FFF2-40B4-BE49-F238E27FC236}">
                <a16:creationId xmlns:a16="http://schemas.microsoft.com/office/drawing/2014/main" id="{2BD0C9B3-947C-E716-6EC2-E458CB791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8" b="1686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ln>
            <a:solidFill>
              <a:srgbClr val="5A564E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95CA0F-06C0-A1AD-F40E-861D4D7E6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 ON</a:t>
            </a:r>
            <a:endParaRPr lang="es-ES" sz="5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fecha 8">
            <a:extLst>
              <a:ext uri="{FF2B5EF4-FFF2-40B4-BE49-F238E27FC236}">
                <a16:creationId xmlns:a16="http://schemas.microsoft.com/office/drawing/2014/main" id="{144D35FC-BE8C-66A9-80B7-5ACEF5ED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67130" cy="365125"/>
          </a:xfrm>
        </p:spPr>
        <p:txBody>
          <a:bodyPr/>
          <a:lstStyle/>
          <a:p>
            <a:r>
              <a:rPr lang="es-ES" dirty="0"/>
              <a:t>12/06/2023 Cloud </a:t>
            </a:r>
            <a:r>
              <a:rPr lang="es-ES" dirty="0" err="1"/>
              <a:t>Curriculum</a:t>
            </a:r>
            <a:r>
              <a:rPr lang="es-ES" dirty="0"/>
              <a:t> Maria Pelaez</a:t>
            </a:r>
          </a:p>
        </p:txBody>
      </p:sp>
    </p:spTree>
    <p:extLst>
      <p:ext uri="{BB962C8B-B14F-4D97-AF65-F5344CB8AC3E}">
        <p14:creationId xmlns:p14="http://schemas.microsoft.com/office/powerpoint/2010/main" val="108230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1150</Words>
  <Application>Microsoft Office PowerPoint</Application>
  <PresentationFormat>Panorámica</PresentationFormat>
  <Paragraphs>133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Inter</vt:lpstr>
      <vt:lpstr>ui-monospace</vt:lpstr>
      <vt:lpstr>Tema de Office</vt:lpstr>
      <vt:lpstr>IaC: your recipe for infrastructure</vt:lpstr>
      <vt:lpstr>Contents</vt:lpstr>
      <vt:lpstr>What is IaC?</vt:lpstr>
      <vt:lpstr>Advantages</vt:lpstr>
      <vt:lpstr>Declarative vs imperative</vt:lpstr>
      <vt:lpstr>PULUMI</vt:lpstr>
      <vt:lpstr>States and stacks</vt:lpstr>
      <vt:lpstr>State backend</vt:lpstr>
      <vt:lpstr>HANDS ON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IaC: your recipe for infrastructure</dc:title>
  <dc:creator>Maria Pelaez</dc:creator>
  <cp:lastModifiedBy>Maria Pelaez</cp:lastModifiedBy>
  <cp:revision>12</cp:revision>
  <dcterms:created xsi:type="dcterms:W3CDTF">2023-05-29T07:49:52Z</dcterms:created>
  <dcterms:modified xsi:type="dcterms:W3CDTF">2023-06-19T15:03:51Z</dcterms:modified>
</cp:coreProperties>
</file>